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4" r:id="rId3"/>
    <p:sldId id="289" r:id="rId5"/>
    <p:sldId id="320" r:id="rId6"/>
    <p:sldId id="321" r:id="rId7"/>
    <p:sldId id="322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00" autoAdjust="0"/>
  </p:normalViewPr>
  <p:slideViewPr>
    <p:cSldViewPr snapToGrid="0">
      <p:cViewPr>
        <p:scale>
          <a:sx n="80" d="100"/>
          <a:sy n="80" d="100"/>
        </p:scale>
        <p:origin x="12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4DE02-9CA1-4CF3-A60B-4313D6616C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125C-3C88-4CF2-B4EA-736C000285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4210-BB13-4EEC-9AA2-1C8E8E76A0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8831-28CA-4F80-93EA-34887CD03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FA1AB-0071-4E05-85F4-433B6F96AD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 userDrawn="1"/>
        </p:nvSpPr>
        <p:spPr>
          <a:xfrm>
            <a:off x="0" y="0"/>
            <a:ext cx="9151965" cy="5143500"/>
          </a:xfrm>
          <a:custGeom>
            <a:avLst/>
            <a:gdLst>
              <a:gd name="connsiteX0" fmla="*/ 1345126 w 12192000"/>
              <a:gd name="connsiteY0" fmla="*/ 247650 h 6858000"/>
              <a:gd name="connsiteX1" fmla="*/ 284655 w 12192000"/>
              <a:gd name="connsiteY1" fmla="*/ 1308121 h 6858000"/>
              <a:gd name="connsiteX2" fmla="*/ 284655 w 12192000"/>
              <a:gd name="connsiteY2" fmla="*/ 5549879 h 6858000"/>
              <a:gd name="connsiteX3" fmla="*/ 1345126 w 12192000"/>
              <a:gd name="connsiteY3" fmla="*/ 6610350 h 6858000"/>
              <a:gd name="connsiteX4" fmla="*/ 10825634 w 12192000"/>
              <a:gd name="connsiteY4" fmla="*/ 6610350 h 6858000"/>
              <a:gd name="connsiteX5" fmla="*/ 11886105 w 12192000"/>
              <a:gd name="connsiteY5" fmla="*/ 5549879 h 6858000"/>
              <a:gd name="connsiteX6" fmla="*/ 11886105 w 12192000"/>
              <a:gd name="connsiteY6" fmla="*/ 1308121 h 6858000"/>
              <a:gd name="connsiteX7" fmla="*/ 10825634 w 12192000"/>
              <a:gd name="connsiteY7" fmla="*/ 2476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45126" y="247650"/>
                </a:moveTo>
                <a:cubicBezTo>
                  <a:pt x="759444" y="247650"/>
                  <a:pt x="284655" y="722439"/>
                  <a:pt x="284655" y="1308121"/>
                </a:cubicBezTo>
                <a:lnTo>
                  <a:pt x="284655" y="5549879"/>
                </a:lnTo>
                <a:cubicBezTo>
                  <a:pt x="284655" y="6135561"/>
                  <a:pt x="759444" y="6610350"/>
                  <a:pt x="1345126" y="6610350"/>
                </a:cubicBezTo>
                <a:lnTo>
                  <a:pt x="10825634" y="6610350"/>
                </a:lnTo>
                <a:cubicBezTo>
                  <a:pt x="11411316" y="6610350"/>
                  <a:pt x="11886105" y="6135561"/>
                  <a:pt x="11886105" y="5549879"/>
                </a:cubicBezTo>
                <a:lnTo>
                  <a:pt x="11886105" y="1308121"/>
                </a:lnTo>
                <a:cubicBezTo>
                  <a:pt x="11886105" y="722439"/>
                  <a:pt x="11411316" y="247650"/>
                  <a:pt x="10825634" y="2476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 flipH="1">
            <a:off x="7756948" y="398300"/>
            <a:ext cx="939989" cy="620069"/>
            <a:chOff x="0" y="4516439"/>
            <a:chExt cx="3617930" cy="2386584"/>
          </a:xfrm>
        </p:grpSpPr>
        <p:sp>
          <p:nvSpPr>
            <p:cNvPr id="6" name="等腰三角形 5"/>
            <p:cNvSpPr/>
            <p:nvPr/>
          </p:nvSpPr>
          <p:spPr>
            <a:xfrm rot="16200000" flipH="1">
              <a:off x="-164592" y="4681031"/>
              <a:ext cx="2386584" cy="2057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2158595" y="4703406"/>
              <a:ext cx="1567434" cy="135123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44" name="任意多边形: 形状 43"/>
          <p:cNvSpPr/>
          <p:nvPr userDrawn="1"/>
        </p:nvSpPr>
        <p:spPr>
          <a:xfrm rot="2542214">
            <a:off x="2931387" y="-2399343"/>
            <a:ext cx="3267224" cy="9942186"/>
          </a:xfrm>
          <a:custGeom>
            <a:avLst/>
            <a:gdLst>
              <a:gd name="connsiteX0" fmla="*/ 0 w 4356298"/>
              <a:gd name="connsiteY0" fmla="*/ 12433598 h 13256248"/>
              <a:gd name="connsiteX1" fmla="*/ 63564 w 4356298"/>
              <a:gd name="connsiteY1" fmla="*/ 12442650 h 13256248"/>
              <a:gd name="connsiteX2" fmla="*/ 826891 w 4356298"/>
              <a:gd name="connsiteY2" fmla="*/ 12166777 h 13256248"/>
              <a:gd name="connsiteX3" fmla="*/ 4356298 w 4356298"/>
              <a:gd name="connsiteY3" fmla="*/ 8947347 h 13256248"/>
              <a:gd name="connsiteX4" fmla="*/ 4356298 w 4356298"/>
              <a:gd name="connsiteY4" fmla="*/ 9282550 h 13256248"/>
              <a:gd name="connsiteX5" fmla="*/ 0 w 4356298"/>
              <a:gd name="connsiteY5" fmla="*/ 13256248 h 13256248"/>
              <a:gd name="connsiteX6" fmla="*/ 0 w 4356298"/>
              <a:gd name="connsiteY6" fmla="*/ 3973698 h 13256248"/>
              <a:gd name="connsiteX7" fmla="*/ 4356298 w 4356298"/>
              <a:gd name="connsiteY7" fmla="*/ 0 h 13256248"/>
              <a:gd name="connsiteX8" fmla="*/ 4356298 w 4356298"/>
              <a:gd name="connsiteY8" fmla="*/ 808103 h 13256248"/>
              <a:gd name="connsiteX9" fmla="*/ 4306528 w 4356298"/>
              <a:gd name="connsiteY9" fmla="*/ 801016 h 13256248"/>
              <a:gd name="connsiteX10" fmla="*/ 3543201 w 4356298"/>
              <a:gd name="connsiteY10" fmla="*/ 1076888 h 13256248"/>
              <a:gd name="connsiteX11" fmla="*/ 0 w 4356298"/>
              <a:gd name="connsiteY11" fmla="*/ 4308901 h 1325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56298" h="13256248">
                <a:moveTo>
                  <a:pt x="0" y="12433598"/>
                </a:moveTo>
                <a:lnTo>
                  <a:pt x="63564" y="12442650"/>
                </a:lnTo>
                <a:cubicBezTo>
                  <a:pt x="334676" y="12455102"/>
                  <a:pt x="610538" y="12364128"/>
                  <a:pt x="826891" y="12166777"/>
                </a:cubicBezTo>
                <a:lnTo>
                  <a:pt x="4356298" y="8947347"/>
                </a:lnTo>
                <a:lnTo>
                  <a:pt x="4356298" y="9282550"/>
                </a:lnTo>
                <a:lnTo>
                  <a:pt x="0" y="13256248"/>
                </a:lnTo>
                <a:close/>
                <a:moveTo>
                  <a:pt x="0" y="3973698"/>
                </a:moveTo>
                <a:lnTo>
                  <a:pt x="4356298" y="0"/>
                </a:lnTo>
                <a:lnTo>
                  <a:pt x="4356298" y="808103"/>
                </a:lnTo>
                <a:lnTo>
                  <a:pt x="4306528" y="801016"/>
                </a:lnTo>
                <a:cubicBezTo>
                  <a:pt x="4035416" y="788564"/>
                  <a:pt x="3759553" y="879537"/>
                  <a:pt x="3543201" y="1076888"/>
                </a:cubicBezTo>
                <a:lnTo>
                  <a:pt x="0" y="43089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流程图: 决策 44"/>
          <p:cNvSpPr/>
          <p:nvPr userDrawn="1"/>
        </p:nvSpPr>
        <p:spPr>
          <a:xfrm>
            <a:off x="503618" y="480492"/>
            <a:ext cx="1031467" cy="691083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0" hasCustomPrompt="1"/>
          </p:nvPr>
        </p:nvSpPr>
        <p:spPr>
          <a:xfrm>
            <a:off x="1687485" y="650678"/>
            <a:ext cx="2671763" cy="3735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内容占位符 51"/>
          <p:cNvSpPr>
            <a:spLocks noGrp="1"/>
          </p:cNvSpPr>
          <p:nvPr>
            <p:ph sz="quarter" idx="11" hasCustomPrompt="1"/>
          </p:nvPr>
        </p:nvSpPr>
        <p:spPr>
          <a:xfrm>
            <a:off x="625549" y="678992"/>
            <a:ext cx="787606" cy="294085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3D03-CB1D-4453-836C-4A676CFCC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873CE-5B05-47F7-B523-EB29DDC799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/>
        </p:nvSpPr>
        <p:spPr>
          <a:xfrm rot="10800000" flipH="1">
            <a:off x="-1" y="-1"/>
            <a:ext cx="7112000" cy="4000501"/>
          </a:xfrm>
          <a:custGeom>
            <a:avLst/>
            <a:gdLst>
              <a:gd name="connsiteX0" fmla="*/ 8964079 w 9482667"/>
              <a:gd name="connsiteY0" fmla="*/ 5334001 h 5334001"/>
              <a:gd name="connsiteX1" fmla="*/ 9482667 w 9482667"/>
              <a:gd name="connsiteY1" fmla="*/ 5334001 h 5334001"/>
              <a:gd name="connsiteX2" fmla="*/ 0 w 9482667"/>
              <a:gd name="connsiteY2" fmla="*/ 0 h 5334001"/>
              <a:gd name="connsiteX3" fmla="*/ 0 w 9482667"/>
              <a:gd name="connsiteY3" fmla="*/ 291705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667" h="5334001">
                <a:moveTo>
                  <a:pt x="8964079" y="5334001"/>
                </a:moveTo>
                <a:lnTo>
                  <a:pt x="9482667" y="5334001"/>
                </a:lnTo>
                <a:lnTo>
                  <a:pt x="0" y="0"/>
                </a:lnTo>
                <a:lnTo>
                  <a:pt x="0" y="29170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 descr="C:\Users\Administrator\Desktop\同济图片\微信图片_2019122716144243.png微信图片_20191227161442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6402705" cy="3932555"/>
          </a:xfrm>
          <a:custGeom>
            <a:avLst/>
            <a:gdLst>
              <a:gd name="connsiteX0" fmla="*/ 0 w 8964083"/>
              <a:gd name="connsiteY0" fmla="*/ 0 h 5042298"/>
              <a:gd name="connsiteX1" fmla="*/ 8964083 w 8964083"/>
              <a:gd name="connsiteY1" fmla="*/ 0 h 5042298"/>
              <a:gd name="connsiteX2" fmla="*/ 0 w 8964083"/>
              <a:gd name="connsiteY2" fmla="*/ 5042298 h 50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083" h="5042298">
                <a:moveTo>
                  <a:pt x="0" y="0"/>
                </a:moveTo>
                <a:lnTo>
                  <a:pt x="8964083" y="0"/>
                </a:lnTo>
                <a:lnTo>
                  <a:pt x="0" y="5042298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4491355" y="2273300"/>
            <a:ext cx="4531995" cy="110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</a:t>
            </a:r>
            <a:endParaRPr lang="en-US" altLang="zh-CN" sz="3600" b="1" noProof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sz="3600" b="1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State Pattern</a:t>
            </a:r>
            <a:endParaRPr lang="en-US" altLang="zh-CN" sz="3600" b="1" noProof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236753" y="2335250"/>
            <a:ext cx="925071" cy="925071"/>
            <a:chOff x="3613705" y="2612219"/>
            <a:chExt cx="1495676" cy="1495676"/>
          </a:xfrm>
        </p:grpSpPr>
        <p:sp>
          <p:nvSpPr>
            <p:cNvPr id="38" name="矩形 37"/>
            <p:cNvSpPr/>
            <p:nvPr/>
          </p:nvSpPr>
          <p:spPr>
            <a:xfrm rot="18900000">
              <a:off x="3613705" y="2612219"/>
              <a:ext cx="1495676" cy="1495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3734451" y="2833127"/>
              <a:ext cx="1258866" cy="1007176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405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00</a:t>
              </a:r>
              <a:endParaRPr lang="zh-CN" altLang="en-US" sz="405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直角三角形 1"/>
          <p:cNvSpPr/>
          <p:nvPr/>
        </p:nvSpPr>
        <p:spPr>
          <a:xfrm rot="10800000" flipH="1">
            <a:off x="0" y="0"/>
            <a:ext cx="6737985" cy="393255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State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80" y="764540"/>
            <a:ext cx="300736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Monster State Refactoring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3880" y="1582420"/>
            <a:ext cx="2978785" cy="1922145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333875" y="1122045"/>
            <a:ext cx="4378325" cy="2542540"/>
          </a:xfrm>
          <a:prstGeom prst="roundRect">
            <a:avLst>
              <a:gd name="adj" fmla="val 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6105" y="15824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Overview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8000" y="37077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Issue Before Refactoring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652145" y="1932305"/>
            <a:ext cx="1092200" cy="127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86105" y="4085590"/>
            <a:ext cx="2852420" cy="5080"/>
          </a:xfrm>
          <a:prstGeom prst="line">
            <a:avLst/>
          </a:prstGeom>
          <a:ln w="12700" cmpd="sng">
            <a:solidFill>
              <a:schemeClr val="tx2"/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795260" y="1148715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Before</a:t>
            </a:r>
            <a:endParaRPr lang="en-US" altLang="zh-CN" b="1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7538720" y="1501775"/>
            <a:ext cx="1092200" cy="127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6105" y="1961515"/>
            <a:ext cx="26752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Change the class of the object by encapsulating state-specific behavior into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Separate State Classes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000" y="4100195"/>
            <a:ext cx="8017510" cy="929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Mixed Responsibilities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Behavior logic and state transition logic are intertwined in a single method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Code Complexity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With nested if-else, adding more states or conditions quickly becomes unmaintainable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Testing Challenges</a:t>
            </a:r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: Cannot test individual states in isolation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1544320"/>
            <a:ext cx="3862070" cy="1912620"/>
          </a:xfrm>
          <a:prstGeom prst="rect">
            <a:avLst/>
          </a:prstGeom>
        </p:spPr>
      </p:pic>
      <p:pic>
        <p:nvPicPr>
          <p:cNvPr id="20" name="内容占位符 1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State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1960245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UML Changes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2750" y="3930015"/>
            <a:ext cx="8017510" cy="1321435"/>
            <a:chOff x="800" y="5839"/>
            <a:chExt cx="12626" cy="2081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48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Refactor Overview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23" y="6434"/>
              <a:ext cx="4492" cy="8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00" y="6457"/>
              <a:ext cx="12626" cy="14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1.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Separation of Concerns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: Conditions, States, and StateMachine are independent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2.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CompositeCondition</a:t>
              </a: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: Combine multiple simple conditions using logical operators like AND/OR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12775" y="1071245"/>
            <a:ext cx="2791460" cy="2857500"/>
            <a:chOff x="793" y="1687"/>
            <a:chExt cx="4396" cy="4500"/>
          </a:xfrm>
        </p:grpSpPr>
        <p:grpSp>
          <p:nvGrpSpPr>
            <p:cNvPr id="23" name="组合 22"/>
            <p:cNvGrpSpPr/>
            <p:nvPr/>
          </p:nvGrpSpPr>
          <p:grpSpPr>
            <a:xfrm>
              <a:off x="793" y="1687"/>
              <a:ext cx="4396" cy="4501"/>
              <a:chOff x="888" y="2492"/>
              <a:chExt cx="4835" cy="3027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888" y="2492"/>
                <a:ext cx="4691" cy="3027"/>
              </a:xfrm>
              <a:prstGeom prst="roundRect">
                <a:avLst>
                  <a:gd name="adj" fmla="val 8627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23" y="2509"/>
                <a:ext cx="4800" cy="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solidFill>
                      <a:schemeClr val="tx2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Before</a:t>
                </a:r>
                <a:endPara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 flipV="1">
                <a:off x="1027" y="2855"/>
                <a:ext cx="1720" cy="2"/>
              </a:xfrm>
              <a:prstGeom prst="line">
                <a:avLst/>
              </a:prstGeom>
              <a:ln w="12700" cmpd="sng"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10" name="图片 9" descr="pr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7" y="2427"/>
              <a:ext cx="3558" cy="3478"/>
            </a:xfrm>
            <a:prstGeom prst="rect">
              <a:avLst/>
            </a:prstGeom>
          </p:spPr>
        </p:pic>
      </p:grp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600575" y="932815"/>
            <a:ext cx="4112260" cy="3329940"/>
            <a:chOff x="6825" y="1527"/>
            <a:chExt cx="6476" cy="5244"/>
          </a:xfrm>
        </p:grpSpPr>
        <p:grpSp>
          <p:nvGrpSpPr>
            <p:cNvPr id="25" name="组合 24"/>
            <p:cNvGrpSpPr/>
            <p:nvPr/>
          </p:nvGrpSpPr>
          <p:grpSpPr>
            <a:xfrm>
              <a:off x="6825" y="1527"/>
              <a:ext cx="6476" cy="5244"/>
              <a:chOff x="6825" y="1582"/>
              <a:chExt cx="7005" cy="4043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6825" y="1621"/>
                <a:ext cx="6895" cy="4004"/>
              </a:xfrm>
              <a:prstGeom prst="roundRect">
                <a:avLst>
                  <a:gd name="adj" fmla="val 8627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2386" y="1582"/>
                <a:ext cx="1444" cy="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b="1">
                    <a:solidFill>
                      <a:schemeClr val="tx2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After</a:t>
                </a:r>
                <a:endPara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2270" y="1973"/>
                <a:ext cx="1322" cy="2"/>
              </a:xfrm>
              <a:prstGeom prst="line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TPBDQkim48NtVeeXYvlxGmXtMq89X48N3PIqBp2M9x5QMpBI61hQldjbLQc48cSJ-vmpdoP7sLf6msFVLUibhAOFxBGXQ7IFKe6kNqYm3SvoNOaEhOMzLfR9m7i5i0A7ODgZQAKYkBcOJudgOl-0yPNkZaV7-_sd-gogoChZWIj6OqYnTpAk1uv3unuTR7eHBQeJUTFZ2_I0LTXFECj6gfDN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5" y="2107"/>
              <a:ext cx="5651" cy="45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State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105" y="56578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613410" y="1099820"/>
            <a:ext cx="3463290" cy="2358390"/>
            <a:chOff x="1440" y="1687"/>
            <a:chExt cx="5454" cy="3714"/>
          </a:xfrm>
        </p:grpSpPr>
        <p:grpSp>
          <p:nvGrpSpPr>
            <p:cNvPr id="23" name="组合 22"/>
            <p:cNvGrpSpPr/>
            <p:nvPr/>
          </p:nvGrpSpPr>
          <p:grpSpPr>
            <a:xfrm rot="0">
              <a:off x="1440" y="1687"/>
              <a:ext cx="5455" cy="3715"/>
              <a:chOff x="888" y="2492"/>
              <a:chExt cx="6000" cy="3334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888" y="2492"/>
                <a:ext cx="6000" cy="3334"/>
              </a:xfrm>
              <a:prstGeom prst="roundRect">
                <a:avLst>
                  <a:gd name="adj" fmla="val 8627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23" y="2509"/>
                <a:ext cx="4800" cy="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solidFill>
                      <a:schemeClr val="tx2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1. Condition Definition</a:t>
                </a:r>
                <a:endPara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1027" y="2983"/>
                <a:ext cx="4519" cy="0"/>
              </a:xfrm>
              <a:prstGeom prst="line">
                <a:avLst/>
              </a:prstGeom>
              <a:ln w="12700" cmpd="sng"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rcRect r="19505"/>
            <a:stretch>
              <a:fillRect/>
            </a:stretch>
          </p:blipFill>
          <p:spPr>
            <a:xfrm>
              <a:off x="1566" y="2296"/>
              <a:ext cx="5248" cy="2758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4864100" y="1400810"/>
            <a:ext cx="3691890" cy="3195955"/>
            <a:chOff x="7325" y="1687"/>
            <a:chExt cx="5484" cy="4614"/>
          </a:xfrm>
        </p:grpSpPr>
        <p:grpSp>
          <p:nvGrpSpPr>
            <p:cNvPr id="3" name="组合 2"/>
            <p:cNvGrpSpPr/>
            <p:nvPr/>
          </p:nvGrpSpPr>
          <p:grpSpPr>
            <a:xfrm rot="0">
              <a:off x="7325" y="1687"/>
              <a:ext cx="5484" cy="4614"/>
              <a:chOff x="888" y="2492"/>
              <a:chExt cx="6000" cy="3334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888" y="2492"/>
                <a:ext cx="6000" cy="3334"/>
              </a:xfrm>
              <a:prstGeom prst="roundRect">
                <a:avLst>
                  <a:gd name="adj" fmla="val 8627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23" y="2509"/>
                <a:ext cx="4800" cy="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solidFill>
                      <a:schemeClr val="tx2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2. State Definition</a:t>
                </a:r>
                <a:endPara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1027" y="2892"/>
                <a:ext cx="4519" cy="0"/>
              </a:xfrm>
              <a:prstGeom prst="line">
                <a:avLst/>
              </a:prstGeom>
              <a:ln w="12700" cmpd="sng"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9" y="2320"/>
              <a:ext cx="5008" cy="3855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13410" y="3557270"/>
            <a:ext cx="3628390" cy="1525270"/>
            <a:chOff x="874" y="5512"/>
            <a:chExt cx="5714" cy="240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" y="6104"/>
              <a:ext cx="5026" cy="1751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 rot="0">
              <a:off x="874" y="5512"/>
              <a:ext cx="5714" cy="2403"/>
              <a:chOff x="888" y="2492"/>
              <a:chExt cx="6000" cy="3334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888" y="2492"/>
                <a:ext cx="6000" cy="3334"/>
              </a:xfrm>
              <a:prstGeom prst="roundRect">
                <a:avLst>
                  <a:gd name="adj" fmla="val 8627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923" y="2509"/>
                <a:ext cx="4800" cy="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solidFill>
                      <a:schemeClr val="tx2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3. State Transition</a:t>
                </a:r>
                <a:endPara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flipV="1">
                <a:off x="1027" y="3155"/>
                <a:ext cx="3484" cy="24"/>
              </a:xfrm>
              <a:prstGeom prst="line">
                <a:avLst/>
              </a:prstGeom>
              <a:ln w="12700" cmpd="sng">
                <a:solidFill>
                  <a:schemeClr val="tx2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586105" y="166370"/>
            <a:ext cx="4408170" cy="35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n-US" altLang="zh-CN" sz="2275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Behavior Pattern: State Pattern</a:t>
            </a:r>
            <a:endParaRPr lang="zh-CN" altLang="en-US" sz="2845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5150" y="658495"/>
            <a:ext cx="2757170" cy="4356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Detailed implementation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内容占位符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635" y="0"/>
            <a:ext cx="761365" cy="7645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 rot="0">
            <a:off x="4906645" y="709295"/>
            <a:ext cx="3691890" cy="4059555"/>
            <a:chOff x="888" y="2492"/>
            <a:chExt cx="6000" cy="3334"/>
          </a:xfrm>
        </p:grpSpPr>
        <p:sp>
          <p:nvSpPr>
            <p:cNvPr id="4" name="圆角矩形 3"/>
            <p:cNvSpPr/>
            <p:nvPr/>
          </p:nvSpPr>
          <p:spPr>
            <a:xfrm>
              <a:off x="888" y="2492"/>
              <a:ext cx="6000" cy="3334"/>
            </a:xfrm>
            <a:prstGeom prst="roundRect">
              <a:avLst>
                <a:gd name="adj" fmla="val 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23" y="2509"/>
              <a:ext cx="4800" cy="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Future Extensions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027" y="2792"/>
              <a:ext cx="4519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565150" y="1235710"/>
            <a:ext cx="4096385" cy="3672205"/>
            <a:chOff x="800" y="5839"/>
            <a:chExt cx="15483" cy="2346"/>
          </a:xfrm>
        </p:grpSpPr>
        <p:sp>
          <p:nvSpPr>
            <p:cNvPr id="9" name="文本框 8"/>
            <p:cNvSpPr txBox="1"/>
            <p:nvPr/>
          </p:nvSpPr>
          <p:spPr>
            <a:xfrm>
              <a:off x="800" y="5839"/>
              <a:ext cx="8571" cy="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603050405020304" charset="0"/>
                  <a:cs typeface="Times New Roman" panose="02020603050405020304" charset="0"/>
                </a:rPr>
                <a:t>Advantages</a:t>
              </a:r>
              <a:endParaRPr lang="en-US" altLang="zh-CN" b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42" y="6074"/>
              <a:ext cx="4242" cy="4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2" y="6113"/>
              <a:ext cx="15411" cy="2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 Separation of Concerns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After refactoring, the action of the state and the transition logic are cleanly separated. 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2 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Code Reusability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With reusable `TransitionCondition` classes, any change to the condition is automatically reflected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3 Support for Complex Conditions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`CompositeCondition`can combine multiple simple conditions using logical operators like AND. 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4 Easy Testing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By modeling behavior as states, transitions, and conditions, each piece becomes independently testable. 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275" y="1233805"/>
            <a:ext cx="3491865" cy="3343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fallOve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自定义 3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113051"/>
      </a:accent1>
      <a:accent2>
        <a:srgbClr val="FF9900"/>
      </a:accent2>
      <a:accent3>
        <a:srgbClr val="113051"/>
      </a:accent3>
      <a:accent4>
        <a:srgbClr val="F49100"/>
      </a:accent4>
      <a:accent5>
        <a:srgbClr val="113051"/>
      </a:accent5>
      <a:accent6>
        <a:srgbClr val="F49100"/>
      </a:accent6>
      <a:hlink>
        <a:srgbClr val="F49100"/>
      </a:hlink>
      <a:folHlink>
        <a:srgbClr val="85DFD0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1407</Words>
  <Application>WPS 演示</Application>
  <PresentationFormat>全屏显示(16:9)</PresentationFormat>
  <Paragraphs>63</Paragraphs>
  <Slides>5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Calibri</vt:lpstr>
      <vt:lpstr>Impact</vt:lpstr>
      <vt:lpstr>FontAwesome</vt:lpstr>
      <vt:lpstr>等线</vt:lpstr>
      <vt:lpstr>Arial Unicode MS</vt:lpstr>
      <vt:lpstr>等线 Light</vt:lpstr>
      <vt:lpstr>Calibri Light</vt:lpstr>
      <vt:lpstr>微软雅黑 Light</vt:lpstr>
      <vt:lpstr>Arial</vt:lpstr>
      <vt:lpstr>Sarasa UI J Akujo</vt:lpstr>
      <vt:lpstr>Times New Roman</vt:lpstr>
      <vt:lpstr>PMingLiU-ExtB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51178</cp:lastModifiedBy>
  <cp:revision>68</cp:revision>
  <dcterms:created xsi:type="dcterms:W3CDTF">2017-10-23T09:25:00Z</dcterms:created>
  <dcterms:modified xsi:type="dcterms:W3CDTF">2025-11-30T08:42:36Z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83335F87641145D19EF4E2D16B4FA90D_12</vt:lpwstr>
  </property>
</Properties>
</file>